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43"/>
  </p:notesMasterIdLst>
  <p:sldIdLst>
    <p:sldId id="503" r:id="rId3"/>
    <p:sldId id="256" r:id="rId4"/>
    <p:sldId id="481" r:id="rId5"/>
    <p:sldId id="523" r:id="rId6"/>
    <p:sldId id="521" r:id="rId7"/>
    <p:sldId id="574" r:id="rId8"/>
    <p:sldId id="524" r:id="rId9"/>
    <p:sldId id="483" r:id="rId10"/>
    <p:sldId id="509" r:id="rId11"/>
    <p:sldId id="485" r:id="rId12"/>
    <p:sldId id="494" r:id="rId13"/>
    <p:sldId id="495" r:id="rId14"/>
    <p:sldId id="496" r:id="rId15"/>
    <p:sldId id="499" r:id="rId16"/>
    <p:sldId id="497" r:id="rId17"/>
    <p:sldId id="540" r:id="rId18"/>
    <p:sldId id="594" r:id="rId19"/>
    <p:sldId id="597" r:id="rId20"/>
    <p:sldId id="598" r:id="rId21"/>
    <p:sldId id="572" r:id="rId22"/>
    <p:sldId id="595" r:id="rId23"/>
    <p:sldId id="593" r:id="rId24"/>
    <p:sldId id="596" r:id="rId25"/>
    <p:sldId id="552" r:id="rId26"/>
    <p:sldId id="577" r:id="rId27"/>
    <p:sldId id="534" r:id="rId28"/>
    <p:sldId id="599" r:id="rId29"/>
    <p:sldId id="600" r:id="rId30"/>
    <p:sldId id="544" r:id="rId31"/>
    <p:sldId id="585" r:id="rId32"/>
    <p:sldId id="579" r:id="rId33"/>
    <p:sldId id="586" r:id="rId34"/>
    <p:sldId id="587" r:id="rId35"/>
    <p:sldId id="588" r:id="rId36"/>
    <p:sldId id="589" r:id="rId37"/>
    <p:sldId id="591" r:id="rId38"/>
    <p:sldId id="592" r:id="rId39"/>
    <p:sldId id="580" r:id="rId40"/>
    <p:sldId id="581" r:id="rId41"/>
    <p:sldId id="575"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53" autoAdjust="0"/>
    <p:restoredTop sz="82260"/>
  </p:normalViewPr>
  <p:slideViewPr>
    <p:cSldViewPr snapToGrid="0">
      <p:cViewPr varScale="1">
        <p:scale>
          <a:sx n="86" d="100"/>
          <a:sy n="86" d="100"/>
        </p:scale>
        <p:origin x="216" y="5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17</a:t>
            </a:fld>
            <a:endParaRPr lang="en-US"/>
          </a:p>
        </p:txBody>
      </p:sp>
    </p:spTree>
    <p:extLst>
      <p:ext uri="{BB962C8B-B14F-4D97-AF65-F5344CB8AC3E}">
        <p14:creationId xmlns:p14="http://schemas.microsoft.com/office/powerpoint/2010/main" val="2732349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19</a:t>
            </a:fld>
            <a:endParaRPr lang="en-US"/>
          </a:p>
        </p:txBody>
      </p:sp>
    </p:spTree>
    <p:extLst>
      <p:ext uri="{BB962C8B-B14F-4D97-AF65-F5344CB8AC3E}">
        <p14:creationId xmlns:p14="http://schemas.microsoft.com/office/powerpoint/2010/main" val="231077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22</a:t>
            </a:fld>
            <a:endParaRPr lang="en-US"/>
          </a:p>
        </p:txBody>
      </p:sp>
    </p:spTree>
    <p:extLst>
      <p:ext uri="{BB962C8B-B14F-4D97-AF65-F5344CB8AC3E}">
        <p14:creationId xmlns:p14="http://schemas.microsoft.com/office/powerpoint/2010/main" val="63966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2385207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26</a:t>
            </a:fld>
            <a:endParaRPr lang="en-US"/>
          </a:p>
        </p:txBody>
      </p:sp>
    </p:spTree>
    <p:extLst>
      <p:ext uri="{BB962C8B-B14F-4D97-AF65-F5344CB8AC3E}">
        <p14:creationId xmlns:p14="http://schemas.microsoft.com/office/powerpoint/2010/main" val="4108146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CB59D-8937-6A01-B21E-FFFF5AEDE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C00C7-263C-8E15-6FDA-00E19E73F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30BAE-B128-71C2-8004-4291DE1D7FDC}"/>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ABE175A8-2B1B-12BC-16A0-A37AB351D1B4}"/>
              </a:ext>
            </a:extLst>
          </p:cNvPr>
          <p:cNvSpPr>
            <a:spLocks noGrp="1"/>
          </p:cNvSpPr>
          <p:nvPr>
            <p:ph type="sldNum" sz="quarter" idx="5"/>
          </p:nvPr>
        </p:nvSpPr>
        <p:spPr/>
        <p:txBody>
          <a:bodyPr/>
          <a:lstStyle/>
          <a:p>
            <a:fld id="{21E492AF-BD28-844A-9AE6-7501834C0083}" type="slidenum">
              <a:rPr lang="en-US" smtClean="0"/>
              <a:pPr/>
              <a:t>27</a:t>
            </a:fld>
            <a:endParaRPr lang="en-US"/>
          </a:p>
        </p:txBody>
      </p:sp>
    </p:spTree>
    <p:extLst>
      <p:ext uri="{BB962C8B-B14F-4D97-AF65-F5344CB8AC3E}">
        <p14:creationId xmlns:p14="http://schemas.microsoft.com/office/powerpoint/2010/main" val="105348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902F1-DD15-4FF7-88A2-CC447A475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D4703-E691-FD99-6EBE-5EF0E4A28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D624E-E8C7-E4FF-3862-A9FB984DC477}"/>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433DC2B4-DEC3-C83A-8852-328E6EFA9180}"/>
              </a:ext>
            </a:extLst>
          </p:cNvPr>
          <p:cNvSpPr>
            <a:spLocks noGrp="1"/>
          </p:cNvSpPr>
          <p:nvPr>
            <p:ph type="sldNum" sz="quarter" idx="5"/>
          </p:nvPr>
        </p:nvSpPr>
        <p:spPr/>
        <p:txBody>
          <a:bodyPr/>
          <a:lstStyle/>
          <a:p>
            <a:fld id="{21E492AF-BD28-844A-9AE6-7501834C0083}" type="slidenum">
              <a:rPr lang="en-US" smtClean="0"/>
              <a:pPr/>
              <a:t>28</a:t>
            </a:fld>
            <a:endParaRPr lang="en-US"/>
          </a:p>
        </p:txBody>
      </p:sp>
    </p:spTree>
    <p:extLst>
      <p:ext uri="{BB962C8B-B14F-4D97-AF65-F5344CB8AC3E}">
        <p14:creationId xmlns:p14="http://schemas.microsoft.com/office/powerpoint/2010/main" val="127627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34</a:t>
            </a:fld>
            <a:endParaRPr lang="en-US"/>
          </a:p>
        </p:txBody>
      </p:sp>
    </p:spTree>
    <p:extLst>
      <p:ext uri="{BB962C8B-B14F-4D97-AF65-F5344CB8AC3E}">
        <p14:creationId xmlns:p14="http://schemas.microsoft.com/office/powerpoint/2010/main" val="144816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40</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71338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12</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domingomery.ing.uc.cl/" TargetMode="External"/><Relationship Id="rId7" Type="http://schemas.openxmlformats.org/officeDocument/2006/relationships/hyperlink" Target="http://youtube.com/domingomery"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omingomery/patrones" TargetMode="External"/><Relationship Id="rId5" Type="http://schemas.openxmlformats.org/officeDocument/2006/relationships/hyperlink" Target="https://cursos.canvas.uc.cl/courses/82169" TargetMode="External"/><Relationship Id="rId4" Type="http://schemas.openxmlformats.org/officeDocument/2006/relationships/hyperlink" Target="mailto:daniel.sebastian@uc.c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ursos.canvas.uc.cl/courses/82169"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ursos.canvas.uc.cl/courses/82169"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ursos.canvas.uc.cl/courses/8216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omingomery/patron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domingomery/patron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bit.ly/4hpKA2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4hpKA2E"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tareas individuales de programación en computador. El curso termina con un examen final. </a:t>
            </a:r>
            <a:endParaRPr lang="es-ES"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418576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a:t>
            </a:r>
          </a:p>
          <a:p>
            <a:r>
              <a:rPr lang="es-ES" b="1" dirty="0">
                <a:solidFill>
                  <a:schemeClr val="accent2"/>
                </a:solidFill>
                <a:latin typeface="Trebuchet MS" charset="0"/>
              </a:rPr>
              <a:t>-	4 tareas:		50% </a:t>
            </a:r>
          </a:p>
          <a:p>
            <a:r>
              <a:rPr lang="es-ES" b="1" dirty="0">
                <a:solidFill>
                  <a:schemeClr val="accent2"/>
                </a:solidFill>
                <a:latin typeface="Trebuchet MS" charset="0"/>
              </a:rPr>
              <a:t>-	1 Examen Final:		30% </a:t>
            </a:r>
          </a:p>
          <a:p>
            <a:endParaRPr lang="es-ES" b="1" dirty="0">
              <a:solidFill>
                <a:schemeClr val="accent2"/>
              </a:solidFill>
              <a:latin typeface="Trebuchet MS" charset="0"/>
            </a:endParaRPr>
          </a:p>
          <a:p>
            <a:r>
              <a:rPr lang="es-ES" b="1" dirty="0">
                <a:solidFill>
                  <a:schemeClr val="accent2"/>
                </a:solidFill>
                <a:latin typeface="Trebuchet MS" charset="0"/>
              </a:rPr>
              <a:t>En escala de 1 a 7, para aprobar el curso se debe obtener en cada uno de estos tres ítems 3.4500* o más, de lo contrario la nota será el mínimo de ellas.</a:t>
            </a:r>
          </a:p>
          <a:p>
            <a:endParaRPr lang="es-ES" b="1" dirty="0">
              <a:solidFill>
                <a:schemeClr val="accent2"/>
              </a:solidFill>
              <a:latin typeface="Trebuchet MS" charset="0"/>
            </a:endParaRPr>
          </a:p>
          <a:p>
            <a:r>
              <a:rPr lang="es-ES" b="1" dirty="0">
                <a:solidFill>
                  <a:schemeClr val="accent2"/>
                </a:solidFill>
                <a:latin typeface="Trebuchet MS" charset="0"/>
              </a:rPr>
              <a:t>* En casos muy excepcionales y muy justificados bajar este umbral hasta 2.9500).</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4739759"/>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n-US" b="1" i="0" dirty="0">
                <a:solidFill>
                  <a:srgbClr val="222222"/>
                </a:solidFill>
                <a:effectLst/>
                <a:latin typeface="Trebuchet MS" panose="020B0703020202090204" pitchFamily="34" charset="0"/>
                <a:hlinkClick r:id="rId4"/>
              </a:rPr>
              <a:t>daniel.sebastian@uc.cl</a:t>
            </a:r>
            <a:r>
              <a:rPr lang="en-US" b="1" i="0" dirty="0">
                <a:solidFill>
                  <a:srgbClr val="222222"/>
                </a:solidFill>
                <a:effectLst/>
                <a:latin typeface="Trebuchet MS" panose="020B0703020202090204" pitchFamily="34" charset="0"/>
              </a:rPr>
              <a:t> </a:t>
            </a:r>
            <a:r>
              <a:rPr lang="es-CL" b="1" i="0" dirty="0">
                <a:solidFill>
                  <a:schemeClr val="accent2"/>
                </a:solidFill>
                <a:effectLst/>
                <a:latin typeface="Trebuchet MS" panose="020B0703020202090204" pitchFamily="34" charset="0"/>
              </a:rPr>
              <a:t> </a:t>
            </a:r>
            <a:r>
              <a:rPr lang="es-CL" b="1" dirty="0">
                <a:solidFill>
                  <a:schemeClr val="accent2"/>
                </a:solidFill>
                <a:latin typeface="Trebuchet MS" panose="020B0703020202090204" pitchFamily="34" charset="0"/>
              </a:rPr>
              <a:t> </a:t>
            </a:r>
            <a:r>
              <a:rPr lang="es-CL" b="1" dirty="0">
                <a:solidFill>
                  <a:srgbClr val="FF9300"/>
                </a:solidFill>
                <a:latin typeface="Trebuchet MS" panose="020B0703020202090204" pitchFamily="34"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a:t>
            </a: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5"/>
              </a:rPr>
              <a:t>https://cursos.canvas.uc.cl/courses/82169</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6"/>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7"/>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23191" y="639228"/>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del Curso</a:t>
            </a:r>
          </a:p>
          <a:p>
            <a:endParaRPr lang="es-CL" b="1" dirty="0">
              <a:solidFill>
                <a:schemeClr val="accent2"/>
              </a:solidFill>
              <a:latin typeface="Trebuchet MS" charset="0"/>
            </a:endParaRPr>
          </a:p>
        </p:txBody>
      </p:sp>
      <p:pic>
        <p:nvPicPr>
          <p:cNvPr id="2" name="Picture 1">
            <a:extLst>
              <a:ext uri="{FF2B5EF4-FFF2-40B4-BE49-F238E27FC236}">
                <a16:creationId xmlns:a16="http://schemas.microsoft.com/office/drawing/2014/main" id="{04E2A9D4-155D-3F49-3DB2-E3CC5CD510BD}"/>
              </a:ext>
            </a:extLst>
          </p:cNvPr>
          <p:cNvPicPr>
            <a:picLocks noChangeAspect="1"/>
          </p:cNvPicPr>
          <p:nvPr/>
        </p:nvPicPr>
        <p:blipFill>
          <a:blip r:embed="rId2"/>
          <a:stretch>
            <a:fillRect/>
          </a:stretch>
        </p:blipFill>
        <p:spPr>
          <a:xfrm>
            <a:off x="4752985" y="660559"/>
            <a:ext cx="3933826" cy="5081191"/>
          </a:xfrm>
          <a:prstGeom prst="rect">
            <a:avLst/>
          </a:prstGeom>
        </p:spPr>
      </p:pic>
      <p:sp>
        <p:nvSpPr>
          <p:cNvPr id="5" name="TextBox 4">
            <a:extLst>
              <a:ext uri="{FF2B5EF4-FFF2-40B4-BE49-F238E27FC236}">
                <a16:creationId xmlns:a16="http://schemas.microsoft.com/office/drawing/2014/main" id="{1F4F5659-E739-52E3-5481-CDE7AD2F5A3C}"/>
              </a:ext>
            </a:extLst>
          </p:cNvPr>
          <p:cNvSpPr txBox="1"/>
          <p:nvPr/>
        </p:nvSpPr>
        <p:spPr>
          <a:xfrm>
            <a:off x="1092367" y="5966608"/>
            <a:ext cx="7321235"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hlinkClick r:id="rId3"/>
              </a:rPr>
              <a:t>https://cursos.canvas.uc.cl/courses/82169</a:t>
            </a:r>
            <a:r>
              <a:rPr lang="en-US" sz="2400" dirty="0">
                <a:latin typeface="Consolas" panose="020B0609020204030204" pitchFamily="49" charset="0"/>
                <a:cs typeface="Consolas" panose="020B0609020204030204" pitchFamily="49" charset="0"/>
              </a:rPr>
              <a:t> </a:t>
            </a:r>
            <a:endParaRPr lang="en-CL" sz="24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E6A4C158-311E-D237-3B4E-99D68FCE70BE}"/>
              </a:ext>
            </a:extLst>
          </p:cNvPr>
          <p:cNvSpPr txBox="1"/>
          <p:nvPr/>
        </p:nvSpPr>
        <p:spPr>
          <a:xfrm>
            <a:off x="619129" y="1501002"/>
            <a:ext cx="2103461" cy="3416320"/>
          </a:xfrm>
          <a:prstGeom prst="rect">
            <a:avLst/>
          </a:prstGeom>
          <a:noFill/>
        </p:spPr>
        <p:txBody>
          <a:bodyPr wrap="none" rtlCol="0">
            <a:spAutoFit/>
          </a:bodyPr>
          <a:lstStyle/>
          <a:p>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se usa para: </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entregas </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enunciados </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foros</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anuncios </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calendario</a:t>
            </a:r>
          </a:p>
          <a:p>
            <a:pPr marL="285750" indent="-285750">
              <a:buFont typeface="Arial" panose="020B0604020202020204" pitchFamily="34" charset="0"/>
              <a:buChar char="•"/>
            </a:pPr>
            <a:r>
              <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rPr>
              <a:t>notas</a:t>
            </a:r>
          </a:p>
          <a:p>
            <a:endPar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endParaRPr>
          </a:p>
          <a:p>
            <a:r>
              <a:rPr lang="en-CL" sz="2400" dirty="0">
                <a:effectLst/>
                <a:latin typeface="Trebuchet MS" panose="020B0703020202090204" pitchFamily="34" charset="0"/>
              </a:rPr>
              <a:t> </a:t>
            </a:r>
            <a:endParaRPr lang="en-CL" sz="2400" dirty="0">
              <a:latin typeface="Trebuchet MS" panose="020B0703020202090204" pitchFamily="34" charset="0"/>
            </a:endParaRPr>
          </a:p>
        </p:txBody>
      </p:sp>
    </p:spTree>
    <p:extLst>
      <p:ext uri="{BB962C8B-B14F-4D97-AF65-F5344CB8AC3E}">
        <p14:creationId xmlns:p14="http://schemas.microsoft.com/office/powerpoint/2010/main" val="882702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08A0-D14D-E1F4-1C1E-7299CB79845E}"/>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FFC676F1-A99F-83CB-19CF-57CCCBE39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54" y="1308432"/>
            <a:ext cx="7521597" cy="4500875"/>
          </a:xfrm>
          <a:prstGeom prst="rect">
            <a:avLst/>
          </a:prstGeom>
        </p:spPr>
      </p:pic>
      <p:sp>
        <p:nvSpPr>
          <p:cNvPr id="6" name="Text Box 2">
            <a:extLst>
              <a:ext uri="{FF2B5EF4-FFF2-40B4-BE49-F238E27FC236}">
                <a16:creationId xmlns:a16="http://schemas.microsoft.com/office/drawing/2014/main" id="{7059ABFC-9AB2-159C-0261-21D35E2A9494}"/>
              </a:ext>
            </a:extLst>
          </p:cNvPr>
          <p:cNvSpPr txBox="1">
            <a:spLocks noChangeArrowheads="1"/>
          </p:cNvSpPr>
          <p:nvPr/>
        </p:nvSpPr>
        <p:spPr bwMode="auto">
          <a:xfrm>
            <a:off x="423191" y="639228"/>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del Curso</a:t>
            </a:r>
          </a:p>
          <a:p>
            <a:endParaRPr lang="es-CL" b="1" dirty="0">
              <a:solidFill>
                <a:schemeClr val="accent2"/>
              </a:solidFill>
              <a:latin typeface="Trebuchet MS" charset="0"/>
            </a:endParaRPr>
          </a:p>
        </p:txBody>
      </p:sp>
      <p:pic>
        <p:nvPicPr>
          <p:cNvPr id="2" name="Picture 1">
            <a:extLst>
              <a:ext uri="{FF2B5EF4-FFF2-40B4-BE49-F238E27FC236}">
                <a16:creationId xmlns:a16="http://schemas.microsoft.com/office/drawing/2014/main" id="{501B2EDB-66CA-7C1A-DBF8-EE1F1A597FC6}"/>
              </a:ext>
            </a:extLst>
          </p:cNvPr>
          <p:cNvPicPr>
            <a:picLocks noChangeAspect="1"/>
          </p:cNvPicPr>
          <p:nvPr/>
        </p:nvPicPr>
        <p:blipFill>
          <a:blip r:embed="rId4"/>
          <a:stretch>
            <a:fillRect/>
          </a:stretch>
        </p:blipFill>
        <p:spPr>
          <a:xfrm>
            <a:off x="6914864" y="210246"/>
            <a:ext cx="1998590" cy="2581512"/>
          </a:xfrm>
          <a:prstGeom prst="rect">
            <a:avLst/>
          </a:prstGeom>
        </p:spPr>
      </p:pic>
      <p:sp>
        <p:nvSpPr>
          <p:cNvPr id="5" name="TextBox 4">
            <a:extLst>
              <a:ext uri="{FF2B5EF4-FFF2-40B4-BE49-F238E27FC236}">
                <a16:creationId xmlns:a16="http://schemas.microsoft.com/office/drawing/2014/main" id="{F0CB692A-68B8-F385-BBD8-0F68675B03D2}"/>
              </a:ext>
            </a:extLst>
          </p:cNvPr>
          <p:cNvSpPr txBox="1"/>
          <p:nvPr/>
        </p:nvSpPr>
        <p:spPr>
          <a:xfrm>
            <a:off x="1092367" y="5966608"/>
            <a:ext cx="7321235"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hlinkClick r:id="rId5"/>
              </a:rPr>
              <a:t>https://cursos.canvas.uc.cl/courses/82169</a:t>
            </a:r>
            <a:r>
              <a:rPr lang="en-US" sz="2400" dirty="0">
                <a:latin typeface="Consolas" panose="020B0609020204030204" pitchFamily="49" charset="0"/>
                <a:cs typeface="Consolas" panose="020B0609020204030204" pitchFamily="49" charset="0"/>
              </a:rPr>
              <a:t> </a:t>
            </a:r>
            <a:endParaRPr lang="en-CL"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3083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F0D0-9E23-CC9E-5665-D8072158A526}"/>
            </a:ext>
          </a:extLst>
        </p:cNvPr>
        <p:cNvGrpSpPr/>
        <p:nvPr/>
      </p:nvGrpSpPr>
      <p:grpSpPr>
        <a:xfrm>
          <a:off x="0" y="0"/>
          <a:ext cx="0" cy="0"/>
          <a:chOff x="0" y="0"/>
          <a:chExt cx="0" cy="0"/>
        </a:xfrm>
      </p:grpSpPr>
      <p:pic>
        <p:nvPicPr>
          <p:cNvPr id="4" name="Picture 3" descr="A screenshot of a calendar&#10;&#10;AI-generated content may be incorrect.">
            <a:extLst>
              <a:ext uri="{FF2B5EF4-FFF2-40B4-BE49-F238E27FC236}">
                <a16:creationId xmlns:a16="http://schemas.microsoft.com/office/drawing/2014/main" id="{19984270-5BAB-FE4D-B7B7-7BB6B47BD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11" y="1327775"/>
            <a:ext cx="7772400" cy="4504588"/>
          </a:xfrm>
          <a:prstGeom prst="rect">
            <a:avLst/>
          </a:prstGeom>
        </p:spPr>
      </p:pic>
      <p:sp>
        <p:nvSpPr>
          <p:cNvPr id="6" name="Text Box 2">
            <a:extLst>
              <a:ext uri="{FF2B5EF4-FFF2-40B4-BE49-F238E27FC236}">
                <a16:creationId xmlns:a16="http://schemas.microsoft.com/office/drawing/2014/main" id="{AC0A359D-C428-AEF9-E281-A2ECC3DACC43}"/>
              </a:ext>
            </a:extLst>
          </p:cNvPr>
          <p:cNvSpPr txBox="1">
            <a:spLocks noChangeArrowheads="1"/>
          </p:cNvSpPr>
          <p:nvPr/>
        </p:nvSpPr>
        <p:spPr bwMode="auto">
          <a:xfrm>
            <a:off x="423191" y="639228"/>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del Curso - Calendario</a:t>
            </a:r>
          </a:p>
          <a:p>
            <a:endParaRPr lang="es-CL" b="1" dirty="0">
              <a:solidFill>
                <a:schemeClr val="accent2"/>
              </a:solidFill>
              <a:latin typeface="Trebuchet MS" charset="0"/>
            </a:endParaRPr>
          </a:p>
        </p:txBody>
      </p:sp>
      <p:pic>
        <p:nvPicPr>
          <p:cNvPr id="2" name="Picture 1">
            <a:extLst>
              <a:ext uri="{FF2B5EF4-FFF2-40B4-BE49-F238E27FC236}">
                <a16:creationId xmlns:a16="http://schemas.microsoft.com/office/drawing/2014/main" id="{8149B9DA-BCE7-8809-608F-4BC12E105F57}"/>
              </a:ext>
            </a:extLst>
          </p:cNvPr>
          <p:cNvPicPr>
            <a:picLocks noChangeAspect="1"/>
          </p:cNvPicPr>
          <p:nvPr/>
        </p:nvPicPr>
        <p:blipFill>
          <a:blip r:embed="rId3"/>
          <a:stretch>
            <a:fillRect/>
          </a:stretch>
        </p:blipFill>
        <p:spPr>
          <a:xfrm>
            <a:off x="6914864" y="210246"/>
            <a:ext cx="1998590" cy="2581512"/>
          </a:xfrm>
          <a:prstGeom prst="rect">
            <a:avLst/>
          </a:prstGeom>
        </p:spPr>
      </p:pic>
      <p:sp>
        <p:nvSpPr>
          <p:cNvPr id="5" name="TextBox 4">
            <a:extLst>
              <a:ext uri="{FF2B5EF4-FFF2-40B4-BE49-F238E27FC236}">
                <a16:creationId xmlns:a16="http://schemas.microsoft.com/office/drawing/2014/main" id="{59D90FE8-DB49-09D2-71CF-9B2EAF050189}"/>
              </a:ext>
            </a:extLst>
          </p:cNvPr>
          <p:cNvSpPr txBox="1"/>
          <p:nvPr/>
        </p:nvSpPr>
        <p:spPr>
          <a:xfrm>
            <a:off x="1092367" y="5966608"/>
            <a:ext cx="7321235"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hlinkClick r:id="rId4"/>
              </a:rPr>
              <a:t>https://cursos.canvas.uc.cl/courses/82169</a:t>
            </a:r>
            <a:r>
              <a:rPr lang="en-US" sz="2400" dirty="0">
                <a:latin typeface="Consolas" panose="020B0609020204030204" pitchFamily="49" charset="0"/>
                <a:cs typeface="Consolas" panose="020B0609020204030204" pitchFamily="49" charset="0"/>
              </a:rPr>
              <a:t> </a:t>
            </a:r>
            <a:endParaRPr lang="en-CL"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7646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7603A26-0488-051B-0101-A1B79A80C882}"/>
            </a:ext>
          </a:extLst>
        </p:cNvPr>
        <p:cNvGrpSpPr/>
        <p:nvPr/>
      </p:nvGrpSpPr>
      <p:grpSpPr>
        <a:xfrm>
          <a:off x="0" y="0"/>
          <a:ext cx="0" cy="0"/>
          <a:chOff x="0" y="0"/>
          <a:chExt cx="0" cy="0"/>
        </a:xfrm>
      </p:grpSpPr>
      <p:sp>
        <p:nvSpPr>
          <p:cNvPr id="6" name="Text Box 2">
            <a:extLst>
              <a:ext uri="{FF2B5EF4-FFF2-40B4-BE49-F238E27FC236}">
                <a16:creationId xmlns:a16="http://schemas.microsoft.com/office/drawing/2014/main" id="{7A6B67C6-071F-1AB2-9B4F-E780DF398A93}"/>
              </a:ext>
            </a:extLst>
          </p:cNvPr>
          <p:cNvSpPr txBox="1">
            <a:spLocks noChangeArrowheads="1"/>
          </p:cNvSpPr>
          <p:nvPr/>
        </p:nvSpPr>
        <p:spPr bwMode="auto">
          <a:xfrm>
            <a:off x="423191" y="474338"/>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bg1"/>
                </a:solidFill>
                <a:latin typeface="Trebuchet MS" charset="0"/>
              </a:rPr>
              <a:t>Calendario del Curso</a:t>
            </a:r>
          </a:p>
          <a:p>
            <a:endParaRPr lang="es-CL" b="1" dirty="0">
              <a:solidFill>
                <a:schemeClr val="bg1"/>
              </a:solidFill>
              <a:latin typeface="Trebuchet MS" charset="0"/>
            </a:endParaRPr>
          </a:p>
        </p:txBody>
      </p:sp>
      <p:pic>
        <p:nvPicPr>
          <p:cNvPr id="7" name="Picture 6" descr="A screenshot of a phone&#10;&#10;AI-generated content may be incorrect.">
            <a:extLst>
              <a:ext uri="{FF2B5EF4-FFF2-40B4-BE49-F238E27FC236}">
                <a16:creationId xmlns:a16="http://schemas.microsoft.com/office/drawing/2014/main" id="{814192A8-690B-BBDA-F433-72C4E67A0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811" y="1283812"/>
            <a:ext cx="2571899" cy="3587958"/>
          </a:xfrm>
          <a:prstGeom prst="rect">
            <a:avLst/>
          </a:prstGeom>
          <a:solidFill>
            <a:schemeClr val="tx1"/>
          </a:solidFill>
        </p:spPr>
      </p:pic>
      <p:pic>
        <p:nvPicPr>
          <p:cNvPr id="9" name="Picture 8" descr="A screenshot of a phone&#10;&#10;AI-generated content may be incorrect.">
            <a:extLst>
              <a:ext uri="{FF2B5EF4-FFF2-40B4-BE49-F238E27FC236}">
                <a16:creationId xmlns:a16="http://schemas.microsoft.com/office/drawing/2014/main" id="{3A17D4B1-84EF-3B7A-F069-A62551D5F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459" y="1283812"/>
            <a:ext cx="2730658" cy="5418981"/>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A780F36D-5B87-38F3-059C-406FD2112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43" y="1283812"/>
            <a:ext cx="2741242" cy="5387229"/>
          </a:xfrm>
          <a:prstGeom prst="rect">
            <a:avLst/>
          </a:prstGeom>
        </p:spPr>
      </p:pic>
    </p:spTree>
    <p:extLst>
      <p:ext uri="{BB962C8B-B14F-4D97-AF65-F5344CB8AC3E}">
        <p14:creationId xmlns:p14="http://schemas.microsoft.com/office/powerpoint/2010/main" val="222510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5276537" y="659357"/>
            <a:ext cx="4018490"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 del Curso</a:t>
            </a:r>
          </a:p>
          <a:p>
            <a:endParaRPr lang="es-CL" b="1" dirty="0">
              <a:solidFill>
                <a:schemeClr val="accent2"/>
              </a:solidFill>
              <a:latin typeface="Trebuchet MS" charset="0"/>
            </a:endParaRPr>
          </a:p>
        </p:txBody>
      </p:sp>
      <p:pic>
        <p:nvPicPr>
          <p:cNvPr id="6" name="Picture 5">
            <a:extLst>
              <a:ext uri="{FF2B5EF4-FFF2-40B4-BE49-F238E27FC236}">
                <a16:creationId xmlns:a16="http://schemas.microsoft.com/office/drawing/2014/main" id="{F82A1B32-7F8A-0DA4-8AB8-1BA4D681BBCA}"/>
              </a:ext>
            </a:extLst>
          </p:cNvPr>
          <p:cNvPicPr>
            <a:picLocks noChangeAspect="1"/>
          </p:cNvPicPr>
          <p:nvPr/>
        </p:nvPicPr>
        <p:blipFill>
          <a:blip r:embed="rId2"/>
          <a:stretch>
            <a:fillRect/>
          </a:stretch>
        </p:blipFill>
        <p:spPr>
          <a:xfrm>
            <a:off x="778926" y="659357"/>
            <a:ext cx="4018490" cy="5190550"/>
          </a:xfrm>
          <a:prstGeom prst="rect">
            <a:avLst/>
          </a:prstGeom>
        </p:spPr>
      </p:pic>
      <p:sp>
        <p:nvSpPr>
          <p:cNvPr id="7" name="TextBox 6">
            <a:extLst>
              <a:ext uri="{FF2B5EF4-FFF2-40B4-BE49-F238E27FC236}">
                <a16:creationId xmlns:a16="http://schemas.microsoft.com/office/drawing/2014/main" id="{5A044DB3-513B-EFF8-9513-572234A02AC4}"/>
              </a:ext>
            </a:extLst>
          </p:cNvPr>
          <p:cNvSpPr txBox="1"/>
          <p:nvPr/>
        </p:nvSpPr>
        <p:spPr>
          <a:xfrm>
            <a:off x="5386001" y="1720840"/>
            <a:ext cx="3050835" cy="4524315"/>
          </a:xfrm>
          <a:prstGeom prst="rect">
            <a:avLst/>
          </a:prstGeom>
          <a:noFill/>
        </p:spPr>
        <p:txBody>
          <a:bodyPr wrap="none" rtlCol="0">
            <a:spAutoFit/>
          </a:bodyPr>
          <a:lstStyle/>
          <a:p>
            <a:r>
              <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rPr>
              <a:t>Repositorio Público</a:t>
            </a: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rPr>
              <a:t>PPT’s</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papers</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libros</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códigos</a:t>
            </a:r>
          </a:p>
          <a:p>
            <a:pPr marL="285750" indent="-285750">
              <a:buFont typeface="Arial" panose="020B0604020202020204" pitchFamily="34" charset="0"/>
              <a:buChar char="•"/>
            </a:pPr>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enlaces</a:t>
            </a:r>
          </a:p>
          <a:p>
            <a:pPr marL="285750" indent="-285750">
              <a:buFont typeface="Arial" panose="020B0604020202020204" pitchFamily="34" charset="0"/>
              <a:buChar char="•"/>
            </a:pPr>
            <a:endPar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endParaRPr>
          </a:p>
          <a:p>
            <a:r>
              <a:rPr lang="en-CL" sz="2400" kern="0" dirty="0">
                <a:solidFill>
                  <a:srgbClr val="FF0000"/>
                </a:solidFill>
                <a:latin typeface="Trebuchet MS" panose="020B0703020202090204" pitchFamily="34" charset="0"/>
                <a:ea typeface="Times New Roman" panose="02020603050405020304" pitchFamily="18" charset="0"/>
                <a:cs typeface="Times New Roman" panose="02020603050405020304" pitchFamily="18" charset="0"/>
              </a:rPr>
              <a:t>Todo el material del</a:t>
            </a:r>
          </a:p>
          <a:p>
            <a:r>
              <a:rPr lang="en-CL" sz="2400" kern="0" dirty="0">
                <a:solidFill>
                  <a:srgbClr val="FF0000"/>
                </a:solidFill>
                <a:latin typeface="Trebuchet MS" panose="020B0703020202090204" pitchFamily="34" charset="0"/>
                <a:ea typeface="Times New Roman" panose="02020603050405020304" pitchFamily="18" charset="0"/>
                <a:cs typeface="Times New Roman" panose="02020603050405020304" pitchFamily="18" charset="0"/>
              </a:rPr>
              <a:t>curso está en este</a:t>
            </a:r>
          </a:p>
          <a:p>
            <a:r>
              <a:rPr lang="en-US" sz="2400" kern="0" dirty="0">
                <a:solidFill>
                  <a:srgbClr val="FF0000"/>
                </a:solidFill>
                <a:latin typeface="Trebuchet MS" panose="020B0703020202090204" pitchFamily="34" charset="0"/>
                <a:ea typeface="Times New Roman" panose="02020603050405020304" pitchFamily="18" charset="0"/>
                <a:cs typeface="Times New Roman" panose="02020603050405020304" pitchFamily="18" charset="0"/>
              </a:rPr>
              <a:t>R</a:t>
            </a:r>
            <a:r>
              <a:rPr lang="en-CL" sz="2400" kern="0" dirty="0">
                <a:solidFill>
                  <a:srgbClr val="FF0000"/>
                </a:solidFill>
                <a:latin typeface="Trebuchet MS" panose="020B0703020202090204" pitchFamily="34" charset="0"/>
                <a:ea typeface="Times New Roman" panose="02020603050405020304" pitchFamily="18" charset="0"/>
                <a:cs typeface="Times New Roman" panose="02020603050405020304" pitchFamily="18" charset="0"/>
              </a:rPr>
              <a:t>epositorio público.</a:t>
            </a:r>
          </a:p>
          <a:p>
            <a:endPar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endParaRPr>
          </a:p>
          <a:p>
            <a:r>
              <a:rPr lang="en-CL" sz="2400" dirty="0">
                <a:effectLst/>
                <a:latin typeface="Trebuchet MS" panose="020B0703020202090204" pitchFamily="34" charset="0"/>
              </a:rPr>
              <a:t> </a:t>
            </a:r>
            <a:endParaRPr lang="en-CL" sz="2400" dirty="0">
              <a:latin typeface="Trebuchet MS" panose="020B0703020202090204" pitchFamily="34" charset="0"/>
            </a:endParaRPr>
          </a:p>
        </p:txBody>
      </p:sp>
      <p:sp>
        <p:nvSpPr>
          <p:cNvPr id="8" name="TextBox 7">
            <a:extLst>
              <a:ext uri="{FF2B5EF4-FFF2-40B4-BE49-F238E27FC236}">
                <a16:creationId xmlns:a16="http://schemas.microsoft.com/office/drawing/2014/main" id="{A2EA5513-0789-755E-352F-B0DE6EBAA8FA}"/>
              </a:ext>
            </a:extLst>
          </p:cNvPr>
          <p:cNvSpPr txBox="1"/>
          <p:nvPr/>
        </p:nvSpPr>
        <p:spPr>
          <a:xfrm>
            <a:off x="1271588" y="6115050"/>
            <a:ext cx="8071440"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hlinkClick r:id="rId3"/>
              </a:rPr>
              <a:t>https://github.com/domingomery/patrones</a:t>
            </a:r>
            <a:r>
              <a:rPr lang="en-US" sz="2800" dirty="0">
                <a:latin typeface="Consolas" panose="020B0609020204030204" pitchFamily="49" charset="0"/>
                <a:cs typeface="Consolas" panose="020B0609020204030204" pitchFamily="49" charset="0"/>
              </a:rPr>
              <a:t> </a:t>
            </a:r>
            <a:endParaRPr lang="en-CL"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7956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57995-8F5A-FDFC-2458-E0CD480C31F9}"/>
            </a:ext>
          </a:extLst>
        </p:cNvPr>
        <p:cNvGrpSpPr/>
        <p:nvPr/>
      </p:nvGrpSpPr>
      <p:grpSpPr>
        <a:xfrm>
          <a:off x="0" y="0"/>
          <a:ext cx="0" cy="0"/>
          <a:chOff x="0" y="0"/>
          <a:chExt cx="0" cy="0"/>
        </a:xfrm>
      </p:grpSpPr>
      <p:sp>
        <p:nvSpPr>
          <p:cNvPr id="2" name="Text Box 2">
            <a:extLst>
              <a:ext uri="{FF2B5EF4-FFF2-40B4-BE49-F238E27FC236}">
                <a16:creationId xmlns:a16="http://schemas.microsoft.com/office/drawing/2014/main" id="{ECA5D1C5-C984-89E4-6B69-5D695CDC5E8F}"/>
              </a:ext>
            </a:extLst>
          </p:cNvPr>
          <p:cNvSpPr txBox="1">
            <a:spLocks noChangeArrowheads="1"/>
          </p:cNvSpPr>
          <p:nvPr/>
        </p:nvSpPr>
        <p:spPr bwMode="auto">
          <a:xfrm>
            <a:off x="5276537" y="659357"/>
            <a:ext cx="4018490"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 del Curso</a:t>
            </a:r>
          </a:p>
          <a:p>
            <a:endParaRPr lang="es-CL" b="1" dirty="0">
              <a:solidFill>
                <a:schemeClr val="accent2"/>
              </a:solidFill>
              <a:latin typeface="Trebuchet MS" charset="0"/>
            </a:endParaRPr>
          </a:p>
        </p:txBody>
      </p:sp>
      <p:pic>
        <p:nvPicPr>
          <p:cNvPr id="4" name="Picture 3" descr="A screenshot of a black and white page&#10;&#10;AI-generated content may be incorrect.">
            <a:extLst>
              <a:ext uri="{FF2B5EF4-FFF2-40B4-BE49-F238E27FC236}">
                <a16:creationId xmlns:a16="http://schemas.microsoft.com/office/drawing/2014/main" id="{EBC67440-A1DE-C92C-4491-14620DA4C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050" y="1304382"/>
            <a:ext cx="6453265" cy="4625067"/>
          </a:xfrm>
          <a:prstGeom prst="rect">
            <a:avLst/>
          </a:prstGeom>
        </p:spPr>
      </p:pic>
      <p:pic>
        <p:nvPicPr>
          <p:cNvPr id="6" name="Picture 5">
            <a:extLst>
              <a:ext uri="{FF2B5EF4-FFF2-40B4-BE49-F238E27FC236}">
                <a16:creationId xmlns:a16="http://schemas.microsoft.com/office/drawing/2014/main" id="{16D932B9-E844-2D43-46BD-7C6FF323BFC6}"/>
              </a:ext>
            </a:extLst>
          </p:cNvPr>
          <p:cNvPicPr>
            <a:picLocks noChangeAspect="1"/>
          </p:cNvPicPr>
          <p:nvPr/>
        </p:nvPicPr>
        <p:blipFill>
          <a:blip r:embed="rId3"/>
          <a:stretch>
            <a:fillRect/>
          </a:stretch>
        </p:blipFill>
        <p:spPr>
          <a:xfrm>
            <a:off x="284250" y="219730"/>
            <a:ext cx="1679461" cy="2169304"/>
          </a:xfrm>
          <a:prstGeom prst="rect">
            <a:avLst/>
          </a:prstGeom>
        </p:spPr>
      </p:pic>
      <p:sp>
        <p:nvSpPr>
          <p:cNvPr id="8" name="TextBox 7">
            <a:extLst>
              <a:ext uri="{FF2B5EF4-FFF2-40B4-BE49-F238E27FC236}">
                <a16:creationId xmlns:a16="http://schemas.microsoft.com/office/drawing/2014/main" id="{1FAB529C-BA25-EB4B-D3D1-80A50037BC13}"/>
              </a:ext>
            </a:extLst>
          </p:cNvPr>
          <p:cNvSpPr txBox="1"/>
          <p:nvPr/>
        </p:nvSpPr>
        <p:spPr>
          <a:xfrm>
            <a:off x="1271588" y="6115050"/>
            <a:ext cx="8071440"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hlinkClick r:id="rId4"/>
              </a:rPr>
              <a:t>https://github.com/domingomery/patrones</a:t>
            </a:r>
            <a:r>
              <a:rPr lang="en-US" sz="2800" dirty="0">
                <a:latin typeface="Consolas" panose="020B0609020204030204" pitchFamily="49" charset="0"/>
                <a:cs typeface="Consolas" panose="020B0609020204030204" pitchFamily="49" charset="0"/>
              </a:rPr>
              <a:t> </a:t>
            </a:r>
            <a:endParaRPr lang="en-CL"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25645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C3D57-0B15-752C-CE60-BD3968925AEF}"/>
            </a:ext>
          </a:extLst>
        </p:cNvPr>
        <p:cNvGrpSpPr/>
        <p:nvPr/>
      </p:nvGrpSpPr>
      <p:grpSpPr>
        <a:xfrm>
          <a:off x="0" y="0"/>
          <a:ext cx="0" cy="0"/>
          <a:chOff x="0" y="0"/>
          <a:chExt cx="0" cy="0"/>
        </a:xfrm>
      </p:grpSpPr>
      <p:sp>
        <p:nvSpPr>
          <p:cNvPr id="6" name="Text Box 2">
            <a:extLst>
              <a:ext uri="{FF2B5EF4-FFF2-40B4-BE49-F238E27FC236}">
                <a16:creationId xmlns:a16="http://schemas.microsoft.com/office/drawing/2014/main" id="{BA6BD161-5862-D84A-1B0D-1A351BC12B6B}"/>
              </a:ext>
            </a:extLst>
          </p:cNvPr>
          <p:cNvSpPr txBox="1">
            <a:spLocks noChangeArrowheads="1"/>
          </p:cNvSpPr>
          <p:nvPr/>
        </p:nvSpPr>
        <p:spPr bwMode="auto">
          <a:xfrm>
            <a:off x="423191" y="639228"/>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 del Curso</a:t>
            </a:r>
          </a:p>
          <a:p>
            <a:endParaRPr lang="es-CL" b="1" dirty="0">
              <a:solidFill>
                <a:schemeClr val="accent2"/>
              </a:solidFill>
              <a:latin typeface="Trebuchet MS" charset="0"/>
            </a:endParaRPr>
          </a:p>
        </p:txBody>
      </p:sp>
      <p:sp>
        <p:nvSpPr>
          <p:cNvPr id="5" name="TextBox 4">
            <a:extLst>
              <a:ext uri="{FF2B5EF4-FFF2-40B4-BE49-F238E27FC236}">
                <a16:creationId xmlns:a16="http://schemas.microsoft.com/office/drawing/2014/main" id="{F0D22786-D4D7-63F5-AE44-CB797E28AC65}"/>
              </a:ext>
            </a:extLst>
          </p:cNvPr>
          <p:cNvSpPr txBox="1"/>
          <p:nvPr/>
        </p:nvSpPr>
        <p:spPr>
          <a:xfrm>
            <a:off x="4450163" y="5967611"/>
            <a:ext cx="4092787"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hlinkClick r:id="rId3"/>
              </a:rPr>
              <a:t>https://bit.ly/4hpKA2E</a:t>
            </a:r>
            <a:r>
              <a:rPr lang="en-US" sz="2400" dirty="0">
                <a:latin typeface="Consolas" panose="020B0609020204030204" pitchFamily="49" charset="0"/>
                <a:cs typeface="Consolas" panose="020B0609020204030204" pitchFamily="49" charset="0"/>
              </a:rPr>
              <a:t> </a:t>
            </a:r>
            <a:endParaRPr lang="en-CL" sz="24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5CB24EAF-1495-55E9-69FD-93824D9C9052}"/>
              </a:ext>
            </a:extLst>
          </p:cNvPr>
          <p:cNvSpPr txBox="1"/>
          <p:nvPr/>
        </p:nvSpPr>
        <p:spPr>
          <a:xfrm>
            <a:off x="619129" y="1501002"/>
            <a:ext cx="3143402" cy="3785652"/>
          </a:xfrm>
          <a:prstGeom prst="rect">
            <a:avLst/>
          </a:prstGeom>
          <a:noFill/>
        </p:spPr>
        <p:txBody>
          <a:bodyPr wrap="square" rtlCol="0">
            <a:spAutoFit/>
          </a:bodyPr>
          <a:lstStyle/>
          <a:p>
            <a:r>
              <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rPr>
              <a:t>Se usa para ver clases grabadas el año 2021.</a:t>
            </a:r>
          </a:p>
          <a:p>
            <a:endPar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endParaRPr>
          </a:p>
          <a:p>
            <a:r>
              <a:rPr lang="en-CL" sz="2400" kern="0" dirty="0">
                <a:solidFill>
                  <a:srgbClr val="2D3B45"/>
                </a:solidFill>
                <a:latin typeface="Trebuchet MS" panose="020B0703020202090204" pitchFamily="34" charset="0"/>
                <a:ea typeface="Times New Roman" panose="02020603050405020304" pitchFamily="18" charset="0"/>
                <a:cs typeface="Times New Roman" panose="02020603050405020304" pitchFamily="18" charset="0"/>
              </a:rPr>
              <a:t>Usar como referencia, la versión 2025 es parecida pero no es igual.</a:t>
            </a:r>
          </a:p>
          <a:p>
            <a:endParaRPr lang="en-CL" sz="2400" kern="0" dirty="0">
              <a:solidFill>
                <a:srgbClr val="2D3B45"/>
              </a:solidFill>
              <a:effectLst/>
              <a:latin typeface="Trebuchet MS" panose="020B0703020202090204" pitchFamily="34" charset="0"/>
              <a:ea typeface="Times New Roman" panose="02020603050405020304" pitchFamily="18" charset="0"/>
              <a:cs typeface="Times New Roman" panose="02020603050405020304" pitchFamily="18" charset="0"/>
            </a:endParaRPr>
          </a:p>
          <a:p>
            <a:r>
              <a:rPr lang="en-CL" sz="2400" dirty="0">
                <a:effectLst/>
                <a:latin typeface="Trebuchet MS" panose="020B0703020202090204" pitchFamily="34" charset="0"/>
              </a:rPr>
              <a:t> </a:t>
            </a:r>
            <a:endParaRPr lang="en-CL" sz="2400" dirty="0">
              <a:latin typeface="Trebuchet MS" panose="020B0703020202090204" pitchFamily="34" charset="0"/>
            </a:endParaRPr>
          </a:p>
        </p:txBody>
      </p:sp>
      <p:pic>
        <p:nvPicPr>
          <p:cNvPr id="3" name="Picture 2">
            <a:extLst>
              <a:ext uri="{FF2B5EF4-FFF2-40B4-BE49-F238E27FC236}">
                <a16:creationId xmlns:a16="http://schemas.microsoft.com/office/drawing/2014/main" id="{7892558C-ABCF-B913-8902-0B2992914208}"/>
              </a:ext>
            </a:extLst>
          </p:cNvPr>
          <p:cNvPicPr>
            <a:picLocks noChangeAspect="1"/>
          </p:cNvPicPr>
          <p:nvPr/>
        </p:nvPicPr>
        <p:blipFill>
          <a:blip r:embed="rId4"/>
          <a:stretch>
            <a:fillRect/>
          </a:stretch>
        </p:blipFill>
        <p:spPr>
          <a:xfrm>
            <a:off x="4294022" y="781054"/>
            <a:ext cx="3905598" cy="5044731"/>
          </a:xfrm>
          <a:prstGeom prst="rect">
            <a:avLst/>
          </a:prstGeom>
        </p:spPr>
      </p:pic>
    </p:spTree>
    <p:extLst>
      <p:ext uri="{BB962C8B-B14F-4D97-AF65-F5344CB8AC3E}">
        <p14:creationId xmlns:p14="http://schemas.microsoft.com/office/powerpoint/2010/main" val="82128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FED3F-6F82-F353-B534-DAB61C4F1E00}"/>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59327720-CD34-2759-21AA-759A796A5BFB}"/>
              </a:ext>
            </a:extLst>
          </p:cNvPr>
          <p:cNvGrpSpPr/>
          <p:nvPr/>
        </p:nvGrpSpPr>
        <p:grpSpPr>
          <a:xfrm>
            <a:off x="326868" y="1501002"/>
            <a:ext cx="8490263" cy="4229160"/>
            <a:chOff x="326868" y="1501002"/>
            <a:chExt cx="8490263" cy="4229160"/>
          </a:xfrm>
        </p:grpSpPr>
        <p:pic>
          <p:nvPicPr>
            <p:cNvPr id="2" name="Picture 1">
              <a:extLst>
                <a:ext uri="{FF2B5EF4-FFF2-40B4-BE49-F238E27FC236}">
                  <a16:creationId xmlns:a16="http://schemas.microsoft.com/office/drawing/2014/main" id="{6ABBC4F7-563C-6A74-DE02-7000529A3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68" y="1501002"/>
              <a:ext cx="8490263" cy="4229160"/>
            </a:xfrm>
            <a:prstGeom prst="rect">
              <a:avLst/>
            </a:prstGeom>
          </p:spPr>
        </p:pic>
        <p:sp>
          <p:nvSpPr>
            <p:cNvPr id="4" name="Rectangle 3">
              <a:extLst>
                <a:ext uri="{FF2B5EF4-FFF2-40B4-BE49-F238E27FC236}">
                  <a16:creationId xmlns:a16="http://schemas.microsoft.com/office/drawing/2014/main" id="{900AFA62-2CE2-CB4A-239D-6D9804CD2491}"/>
                </a:ext>
              </a:extLst>
            </p:cNvPr>
            <p:cNvSpPr/>
            <p:nvPr/>
          </p:nvSpPr>
          <p:spPr>
            <a:xfrm>
              <a:off x="600148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 name="Text Box 2">
            <a:extLst>
              <a:ext uri="{FF2B5EF4-FFF2-40B4-BE49-F238E27FC236}">
                <a16:creationId xmlns:a16="http://schemas.microsoft.com/office/drawing/2014/main" id="{EDD728B5-763A-D7C2-72DD-21E87C9FEF7C}"/>
              </a:ext>
            </a:extLst>
          </p:cNvPr>
          <p:cNvSpPr txBox="1">
            <a:spLocks noChangeArrowheads="1"/>
          </p:cNvSpPr>
          <p:nvPr/>
        </p:nvSpPr>
        <p:spPr bwMode="auto">
          <a:xfrm>
            <a:off x="423191" y="639228"/>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 del Curso</a:t>
            </a:r>
          </a:p>
          <a:p>
            <a:endParaRPr lang="es-CL" b="1" dirty="0">
              <a:solidFill>
                <a:schemeClr val="accent2"/>
              </a:solidFill>
              <a:latin typeface="Trebuchet MS" charset="0"/>
            </a:endParaRPr>
          </a:p>
        </p:txBody>
      </p:sp>
      <p:sp>
        <p:nvSpPr>
          <p:cNvPr id="5" name="TextBox 4">
            <a:extLst>
              <a:ext uri="{FF2B5EF4-FFF2-40B4-BE49-F238E27FC236}">
                <a16:creationId xmlns:a16="http://schemas.microsoft.com/office/drawing/2014/main" id="{8D85A4D6-BAD9-B5D1-2A2F-D53F25A4A41E}"/>
              </a:ext>
            </a:extLst>
          </p:cNvPr>
          <p:cNvSpPr txBox="1"/>
          <p:nvPr/>
        </p:nvSpPr>
        <p:spPr>
          <a:xfrm>
            <a:off x="4450163" y="5967611"/>
            <a:ext cx="4092787"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hlinkClick r:id="rId3"/>
              </a:rPr>
              <a:t>https://bit.ly/4hpKA2E</a:t>
            </a:r>
            <a:r>
              <a:rPr lang="en-US" sz="2400" dirty="0">
                <a:latin typeface="Consolas" panose="020B0609020204030204" pitchFamily="49" charset="0"/>
                <a:cs typeface="Consolas" panose="020B0609020204030204" pitchFamily="49" charset="0"/>
              </a:rPr>
              <a:t> </a:t>
            </a:r>
            <a:endParaRPr lang="en-CL" sz="240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69024FF5-1413-9D80-BE94-9792CFEB6750}"/>
              </a:ext>
            </a:extLst>
          </p:cNvPr>
          <p:cNvPicPr>
            <a:picLocks noChangeAspect="1"/>
          </p:cNvPicPr>
          <p:nvPr/>
        </p:nvPicPr>
        <p:blipFill>
          <a:blip r:embed="rId4"/>
          <a:stretch>
            <a:fillRect/>
          </a:stretch>
        </p:blipFill>
        <p:spPr>
          <a:xfrm>
            <a:off x="7416664" y="458558"/>
            <a:ext cx="1304145" cy="1684521"/>
          </a:xfrm>
          <a:prstGeom prst="rect">
            <a:avLst/>
          </a:prstGeom>
        </p:spPr>
      </p:pic>
    </p:spTree>
    <p:extLst>
      <p:ext uri="{BB962C8B-B14F-4D97-AF65-F5344CB8AC3E}">
        <p14:creationId xmlns:p14="http://schemas.microsoft.com/office/powerpoint/2010/main" val="2051774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spTree>
    <p:extLst>
      <p:ext uri="{BB962C8B-B14F-4D97-AF65-F5344CB8AC3E}">
        <p14:creationId xmlns:p14="http://schemas.microsoft.com/office/powerpoint/2010/main" val="1160867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 (20%)</a:t>
            </a:r>
          </a:p>
          <a:p>
            <a:endParaRPr lang="es-CL" b="1" dirty="0">
              <a:solidFill>
                <a:schemeClr val="accent2"/>
              </a:solidFill>
              <a:latin typeface="Trebuchet MS" charset="0"/>
            </a:endParaRPr>
          </a:p>
        </p:txBody>
      </p:sp>
      <p:sp>
        <p:nvSpPr>
          <p:cNvPr id="3" name="TextBox 2">
            <a:extLst>
              <a:ext uri="{FF2B5EF4-FFF2-40B4-BE49-F238E27FC236}">
                <a16:creationId xmlns:a16="http://schemas.microsoft.com/office/drawing/2014/main" id="{55D4560E-C34D-C05E-868E-AC7593F4B5C1}"/>
              </a:ext>
            </a:extLst>
          </p:cNvPr>
          <p:cNvSpPr txBox="1"/>
          <p:nvPr/>
        </p:nvSpPr>
        <p:spPr>
          <a:xfrm>
            <a:off x="550911" y="1152535"/>
            <a:ext cx="8135885" cy="5262979"/>
          </a:xfrm>
          <a:prstGeom prst="rect">
            <a:avLst/>
          </a:prstGeom>
          <a:noFill/>
        </p:spPr>
        <p:txBody>
          <a:bodyPr wrap="square">
            <a:spAutoFit/>
          </a:bodyPr>
          <a:lstStyle/>
          <a:p>
            <a:r>
              <a:rPr lang="es-ES_tradnl" sz="2800" dirty="0">
                <a:solidFill>
                  <a:schemeClr val="accent2"/>
                </a:solidFill>
                <a:latin typeface="Trebuchet MS" panose="020B0703020202090204" pitchFamily="34" charset="0"/>
              </a:rPr>
              <a:t>Son 12 Ejercicios en Clase (20% de la nota)</a:t>
            </a:r>
          </a:p>
          <a:p>
            <a:pPr algn="l"/>
            <a:endParaRPr lang="en-US" sz="2800" b="0" i="0" dirty="0">
              <a:solidFill>
                <a:srgbClr val="2D3B45"/>
              </a:solidFill>
              <a:effectLst/>
              <a:latin typeface="Trebuchet MS" panose="020B0703020202090204" pitchFamily="34" charset="0"/>
            </a:endParaRPr>
          </a:p>
          <a:p>
            <a:pPr algn="l"/>
            <a:r>
              <a:rPr lang="en-US" sz="2800" b="0" i="1" dirty="0">
                <a:solidFill>
                  <a:srgbClr val="2D3B45"/>
                </a:solidFill>
                <a:effectLst/>
                <a:latin typeface="Trebuchet MS" panose="020B0703020202090204" pitchFamily="34" charset="0"/>
              </a:rPr>
              <a:t>Esta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un </a:t>
            </a:r>
            <a:r>
              <a:rPr lang="en-US" sz="2800" b="0" i="1" dirty="0" err="1">
                <a:solidFill>
                  <a:srgbClr val="2D3B45"/>
                </a:solidFill>
                <a:effectLst/>
                <a:latin typeface="Trebuchet MS" panose="020B0703020202090204" pitchFamily="34" charset="0"/>
              </a:rPr>
              <a:t>trabajo</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en</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clases</a:t>
            </a:r>
            <a:r>
              <a:rPr lang="en-US" sz="2800" b="0" i="1" dirty="0">
                <a:solidFill>
                  <a:srgbClr val="2D3B45"/>
                </a:solidFill>
                <a:effectLst/>
                <a:latin typeface="Trebuchet MS" panose="020B0703020202090204" pitchFamily="34" charset="0"/>
              </a:rPr>
              <a:t>. La idea es que </a:t>
            </a:r>
            <a:r>
              <a:rPr lang="en-US" sz="2800" b="0" i="1" dirty="0" err="1">
                <a:solidFill>
                  <a:srgbClr val="2D3B45"/>
                </a:solidFill>
                <a:effectLst/>
                <a:latin typeface="Trebuchet MS" panose="020B0703020202090204" pitchFamily="34" charset="0"/>
              </a:rPr>
              <a:t>vayas</a:t>
            </a:r>
            <a:r>
              <a:rPr lang="en-US" sz="2800" b="0" i="1" dirty="0">
                <a:solidFill>
                  <a:srgbClr val="2D3B45"/>
                </a:solidFill>
                <a:effectLst/>
                <a:latin typeface="Trebuchet MS" panose="020B0703020202090204" pitchFamily="34" charset="0"/>
              </a:rPr>
              <a:t> a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del día </a:t>
            </a:r>
            <a:r>
              <a:rPr lang="en-US" sz="2800" b="0" i="1" dirty="0" err="1">
                <a:solidFill>
                  <a:srgbClr val="2D3B45"/>
                </a:solidFill>
                <a:effectLst/>
                <a:latin typeface="Trebuchet MS" panose="020B0703020202090204" pitchFamily="34" charset="0"/>
              </a:rPr>
              <a:t>correspondiente</a:t>
            </a:r>
            <a:r>
              <a:rPr lang="en-US" sz="2800" b="0" i="1" dirty="0">
                <a:solidFill>
                  <a:srgbClr val="2D3B45"/>
                </a:solidFill>
                <a:effectLst/>
                <a:latin typeface="Trebuchet MS" panose="020B0703020202090204" pitchFamily="34" charset="0"/>
              </a:rPr>
              <a:t> (que coincide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día de la </a:t>
            </a:r>
            <a:r>
              <a:rPr lang="en-US" sz="2800" b="0" i="1" dirty="0" err="1">
                <a:solidFill>
                  <a:srgbClr val="2D3B45"/>
                </a:solidFill>
                <a:effectLst/>
                <a:latin typeface="Trebuchet MS" panose="020B0703020202090204" pitchFamily="34" charset="0"/>
              </a:rPr>
              <a:t>entrega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esta</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y que uses la </a:t>
            </a:r>
            <a:r>
              <a:rPr lang="en-US" sz="2800" b="0" i="1" dirty="0" err="1">
                <a:solidFill>
                  <a:srgbClr val="2D3B45"/>
                </a:solidFill>
                <a:effectLst/>
                <a:latin typeface="Trebuchet MS" panose="020B0703020202090204" pitchFamily="34" charset="0"/>
              </a:rPr>
              <a:t>instancia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conversación</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profesor</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 y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para </a:t>
            </a:r>
            <a:r>
              <a:rPr lang="en-US" sz="2800" b="0" i="1" dirty="0" err="1">
                <a:solidFill>
                  <a:srgbClr val="2D3B45"/>
                </a:solidFill>
                <a:effectLst/>
                <a:latin typeface="Trebuchet MS" panose="020B0703020202090204" pitchFamily="34" charset="0"/>
              </a:rPr>
              <a:t>aclarar</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todas</a:t>
            </a:r>
            <a:r>
              <a:rPr lang="en-US" sz="2800" b="0" i="1" dirty="0">
                <a:solidFill>
                  <a:srgbClr val="2D3B45"/>
                </a:solidFill>
                <a:effectLst/>
                <a:latin typeface="Trebuchet MS" panose="020B0703020202090204" pitchFamily="34" charset="0"/>
              </a:rPr>
              <a:t> las </a:t>
            </a:r>
            <a:r>
              <a:rPr lang="en-US" sz="2800" b="0" i="1" dirty="0" err="1">
                <a:solidFill>
                  <a:srgbClr val="2D3B45"/>
                </a:solidFill>
                <a:effectLst/>
                <a:latin typeface="Trebuchet MS" panose="020B0703020202090204" pitchFamily="34" charset="0"/>
              </a:rPr>
              <a:t>dudas</a:t>
            </a:r>
            <a:r>
              <a:rPr lang="en-US" sz="2800" b="0" i="1" dirty="0">
                <a:solidFill>
                  <a:srgbClr val="2D3B45"/>
                </a:solidFill>
                <a:effectLst/>
                <a:latin typeface="Trebuchet MS" panose="020B0703020202090204" pitchFamily="34" charset="0"/>
              </a:rPr>
              <a:t> que </a:t>
            </a:r>
            <a:r>
              <a:rPr lang="en-US" sz="2800" b="0" i="1" dirty="0" err="1">
                <a:solidFill>
                  <a:srgbClr val="2D3B45"/>
                </a:solidFill>
                <a:effectLst/>
                <a:latin typeface="Trebuchet MS" panose="020B0703020202090204" pitchFamily="34" charset="0"/>
              </a:rPr>
              <a:t>tengas</a:t>
            </a:r>
            <a:r>
              <a:rPr lang="en-US" sz="2800" b="0" i="1" dirty="0">
                <a:solidFill>
                  <a:srgbClr val="2D3B45"/>
                </a:solidFill>
                <a:effectLst/>
                <a:latin typeface="Trebuchet MS" panose="020B0703020202090204" pitchFamily="34" charset="0"/>
              </a:rPr>
              <a:t>.</a:t>
            </a:r>
          </a:p>
          <a:p>
            <a:pPr algn="l"/>
            <a:endParaRPr lang="en-US" sz="2800" i="1" dirty="0">
              <a:solidFill>
                <a:srgbClr val="2D3B45"/>
              </a:solidFill>
              <a:latin typeface="Trebuchet MS" panose="020B0703020202090204" pitchFamily="34" charset="0"/>
            </a:endParaRPr>
          </a:p>
          <a:p>
            <a:pPr algn="l"/>
            <a:r>
              <a:rPr lang="en-US" sz="2800" b="0" i="1" dirty="0">
                <a:solidFill>
                  <a:srgbClr val="2D3B45"/>
                </a:solidFill>
                <a:effectLst/>
                <a:latin typeface="Trebuchet MS" panose="020B0703020202090204" pitchFamily="34" charset="0"/>
              </a:rPr>
              <a:t>La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individual, </a:t>
            </a:r>
            <a:r>
              <a:rPr lang="en-US" sz="2800" b="0" i="1" dirty="0" err="1">
                <a:solidFill>
                  <a:srgbClr val="2D3B45"/>
                </a:solidFill>
                <a:effectLst/>
                <a:latin typeface="Trebuchet MS" panose="020B0703020202090204" pitchFamily="34" charset="0"/>
              </a:rPr>
              <a:t>pero</a:t>
            </a:r>
            <a:r>
              <a:rPr lang="en-US" sz="2800" b="0" i="1" dirty="0">
                <a:solidFill>
                  <a:srgbClr val="2D3B45"/>
                </a:solidFill>
                <a:effectLst/>
                <a:latin typeface="Trebuchet MS" panose="020B0703020202090204" pitchFamily="34" charset="0"/>
              </a:rPr>
              <a:t> se </a:t>
            </a:r>
            <a:r>
              <a:rPr lang="en-US" sz="2800" b="0" i="1" dirty="0" err="1">
                <a:solidFill>
                  <a:srgbClr val="2D3B45"/>
                </a:solidFill>
                <a:effectLst/>
                <a:latin typeface="Trebuchet MS" panose="020B0703020202090204" pitchFamily="34" charset="0"/>
              </a:rPr>
              <a:t>puede</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conversar</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a:t>
            </a:r>
            <a:endParaRPr lang="en-US" sz="2800" b="0" i="0" dirty="0">
              <a:solidFill>
                <a:srgbClr val="2D3B45"/>
              </a:solidFill>
              <a:effectLst/>
              <a:latin typeface="Trebuchet MS" panose="020B0703020202090204" pitchFamily="34" charset="0"/>
            </a:endParaRPr>
          </a:p>
        </p:txBody>
      </p:sp>
    </p:spTree>
    <p:extLst>
      <p:ext uri="{BB962C8B-B14F-4D97-AF65-F5344CB8AC3E}">
        <p14:creationId xmlns:p14="http://schemas.microsoft.com/office/powerpoint/2010/main" val="2890203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27562974-A8B3-EAFC-1AE1-AF94766A6E9A}"/>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 (50%)</a:t>
            </a:r>
            <a:endParaRPr lang="es-CL" b="1" dirty="0">
              <a:solidFill>
                <a:schemeClr val="accent2"/>
              </a:solidFill>
              <a:latin typeface="Trebuchet MS" charset="0"/>
            </a:endParaRPr>
          </a:p>
        </p:txBody>
      </p:sp>
      <p:sp>
        <p:nvSpPr>
          <p:cNvPr id="2" name="TextBox 1">
            <a:extLst>
              <a:ext uri="{FF2B5EF4-FFF2-40B4-BE49-F238E27FC236}">
                <a16:creationId xmlns:a16="http://schemas.microsoft.com/office/drawing/2014/main" id="{616007C7-8C86-9FD9-A0E4-4740C101329D}"/>
              </a:ext>
            </a:extLst>
          </p:cNvPr>
          <p:cNvSpPr txBox="1"/>
          <p:nvPr/>
        </p:nvSpPr>
        <p:spPr>
          <a:xfrm>
            <a:off x="367964" y="1386035"/>
            <a:ext cx="8490263" cy="3416320"/>
          </a:xfrm>
          <a:prstGeom prst="rect">
            <a:avLst/>
          </a:prstGeom>
          <a:noFill/>
        </p:spPr>
        <p:txBody>
          <a:bodyPr wrap="square" rtlCol="0">
            <a:spAutoFit/>
          </a:bodyPr>
          <a:lstStyle/>
          <a:p>
            <a:r>
              <a:rPr lang="es-ES_tradnl" sz="2400" dirty="0">
                <a:solidFill>
                  <a:schemeClr val="accent2"/>
                </a:solidFill>
                <a:latin typeface="Trebuchet MS" panose="020B0703020202090204" pitchFamily="34" charset="0"/>
              </a:rPr>
              <a:t>Son cuatro tareas (50% de la nota)</a:t>
            </a:r>
          </a:p>
          <a:p>
            <a:endParaRPr lang="es-ES_tradnl" sz="2400" dirty="0">
              <a:solidFill>
                <a:schemeClr val="accent2"/>
              </a:solidFill>
              <a:latin typeface="Trebuchet MS" panose="020B0703020202090204" pitchFamily="34" charset="0"/>
            </a:endParaRPr>
          </a:p>
          <a:p>
            <a:r>
              <a:rPr lang="es-ES_tradnl" sz="2400" dirty="0">
                <a:solidFill>
                  <a:schemeClr val="accent2"/>
                </a:solidFill>
                <a:latin typeface="Trebuchet MS" panose="020B0703020202090204" pitchFamily="34" charset="0"/>
              </a:rPr>
              <a:t>La tarea consiste en un código desarrollado en Python bajo la plataforma de Google </a:t>
            </a:r>
            <a:r>
              <a:rPr lang="es-ES_tradnl" sz="2400" dirty="0" err="1">
                <a:solidFill>
                  <a:schemeClr val="accent2"/>
                </a:solidFill>
                <a:latin typeface="Trebuchet MS" panose="020B0703020202090204" pitchFamily="34" charset="0"/>
              </a:rPr>
              <a:t>Colab</a:t>
            </a:r>
            <a:r>
              <a:rPr lang="es-ES_tradnl" sz="2400" dirty="0">
                <a:solidFill>
                  <a:schemeClr val="accent2"/>
                </a:solidFill>
                <a:latin typeface="Trebuchet MS" panose="020B0703020202090204" pitchFamily="34" charset="0"/>
              </a:rPr>
              <a:t>, y un informe de una página (en Times New </a:t>
            </a:r>
            <a:r>
              <a:rPr lang="es-ES_tradnl" sz="2400" dirty="0" err="1">
                <a:solidFill>
                  <a:schemeClr val="accent2"/>
                </a:solidFill>
                <a:latin typeface="Trebuchet MS" panose="020B0703020202090204" pitchFamily="34" charset="0"/>
              </a:rPr>
              <a:t>Roman</a:t>
            </a:r>
            <a:r>
              <a:rPr lang="es-ES_tradnl" sz="2400" dirty="0">
                <a:solidFill>
                  <a:schemeClr val="accent2"/>
                </a:solidFill>
                <a:latin typeface="Trebuchet MS" panose="020B0703020202090204" pitchFamily="34" charset="0"/>
              </a:rPr>
              <a:t>, tamaño 12 espacio simple y márgenes de no menos de 2.5cm). Si el informe tiene más de una página, sólo se revisará la primera página. Se puede aprovechar los comentarios en el código de </a:t>
            </a:r>
            <a:r>
              <a:rPr lang="es-ES_tradnl" sz="2400" dirty="0" err="1">
                <a:solidFill>
                  <a:schemeClr val="accent2"/>
                </a:solidFill>
                <a:latin typeface="Trebuchet MS" panose="020B0703020202090204" pitchFamily="34" charset="0"/>
              </a:rPr>
              <a:t>Colab</a:t>
            </a:r>
            <a:r>
              <a:rPr lang="es-ES_tradnl" sz="2400" dirty="0">
                <a:solidFill>
                  <a:schemeClr val="accent2"/>
                </a:solidFill>
                <a:latin typeface="Trebuchet MS" panose="020B0703020202090204" pitchFamily="34" charset="0"/>
              </a:rPr>
              <a:t> para hacer explicaciones más detalladas.</a:t>
            </a:r>
          </a:p>
        </p:txBody>
      </p:sp>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07E1-44D0-1311-503D-80ADE50ABBA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9B76AD-2572-5018-3A18-80D7AFE6ABA4}"/>
              </a:ext>
            </a:extLst>
          </p:cNvPr>
          <p:cNvSpPr txBox="1"/>
          <p:nvPr/>
        </p:nvSpPr>
        <p:spPr>
          <a:xfrm>
            <a:off x="88134" y="1643866"/>
            <a:ext cx="9055866" cy="4524315"/>
          </a:xfrm>
          <a:prstGeom prst="rect">
            <a:avLst/>
          </a:prstGeom>
          <a:noFill/>
        </p:spPr>
        <p:txBody>
          <a:bodyPr wrap="square" rtlCol="0">
            <a:spAutoFit/>
          </a:bodyPr>
          <a:lstStyle/>
          <a:p>
            <a:pPr marL="285750" indent="-285750">
              <a:buFont typeface="Arial" panose="020B0604020202020204" pitchFamily="34" charset="0"/>
              <a:buChar char="•"/>
            </a:pPr>
            <a:r>
              <a:rPr lang="es-ES_tradnl" sz="2400" dirty="0">
                <a:solidFill>
                  <a:schemeClr val="accent2"/>
                </a:solidFill>
              </a:rPr>
              <a:t>El enunciado de la tarea estará disponible en </a:t>
            </a:r>
            <a:r>
              <a:rPr lang="es-ES_tradnl" sz="2400" dirty="0" err="1">
                <a:solidFill>
                  <a:schemeClr val="accent2"/>
                </a:solidFill>
              </a:rPr>
              <a:t>Canvas</a:t>
            </a:r>
            <a:r>
              <a:rPr lang="es-ES_tradnl" sz="2400" dirty="0">
                <a:solidFill>
                  <a:schemeClr val="accent2"/>
                </a:solidFill>
              </a:rPr>
              <a:t> al menos 2 semanas antes de la entrega</a:t>
            </a:r>
          </a:p>
          <a:p>
            <a:pPr marL="285750" indent="-285750">
              <a:buFont typeface="Arial" panose="020B0604020202020204" pitchFamily="34" charset="0"/>
              <a:buChar char="•"/>
            </a:pPr>
            <a:r>
              <a:rPr lang="es-ES_tradnl" sz="2400" dirty="0">
                <a:solidFill>
                  <a:schemeClr val="accent2"/>
                </a:solidFill>
              </a:rPr>
              <a:t>Se entrega el ejercicio hasta las 9:00PM del día indicado</a:t>
            </a:r>
          </a:p>
          <a:p>
            <a:pPr marL="285750" indent="-285750">
              <a:buFont typeface="Arial" panose="020B0604020202020204" pitchFamily="34" charset="0"/>
              <a:buChar char="•"/>
            </a:pPr>
            <a:r>
              <a:rPr lang="es-ES_tradnl" sz="2400" dirty="0">
                <a:solidFill>
                  <a:srgbClr val="FF0000"/>
                </a:solidFill>
              </a:rPr>
              <a:t>Por cada 30 minutos (o fracción) de retraso habrá 0.5 </a:t>
            </a:r>
            <a:r>
              <a:rPr lang="es-ES_tradnl" sz="2400" dirty="0" err="1">
                <a:solidFill>
                  <a:srgbClr val="FF0000"/>
                </a:solidFill>
              </a:rPr>
              <a:t>pts</a:t>
            </a:r>
            <a:r>
              <a:rPr lang="es-ES_tradnl" sz="2400" dirty="0">
                <a:solidFill>
                  <a:srgbClr val="FF0000"/>
                </a:solidFill>
              </a:rPr>
              <a:t> de descuento en la nota de la tarea</a:t>
            </a:r>
          </a:p>
          <a:p>
            <a:pPr marL="285750" indent="-285750">
              <a:buFont typeface="Arial" panose="020B0604020202020204" pitchFamily="34" charset="0"/>
              <a:buChar char="•"/>
            </a:pPr>
            <a:r>
              <a:rPr lang="es-ES_tradnl" sz="2400" dirty="0">
                <a:solidFill>
                  <a:schemeClr val="accent2"/>
                </a:solidFill>
              </a:rPr>
              <a:t>Sólo en casos excepcionales y con certificado médico o autorización de la DIPRE se moverán estas fechas</a:t>
            </a:r>
          </a:p>
          <a:p>
            <a:pPr marL="285750" indent="-285750">
              <a:buFont typeface="Arial" panose="020B0604020202020204" pitchFamily="34" charset="0"/>
              <a:buChar char="•"/>
            </a:pPr>
            <a:r>
              <a:rPr lang="es-ES_tradnl" sz="2400" dirty="0">
                <a:solidFill>
                  <a:schemeClr val="accent2"/>
                </a:solidFill>
              </a:rPr>
              <a:t>La tarea es ESTRICTAMENTE INDIVIDUAL, desde el planteamiento (idea, algoritmo, etc.) hasta el código y se rige por el código de honor indicado en el programa del curso y la universidad. El incumplimiento del código de honor o faltas a la ética pueden llevar a reprobar el curso con nota 1.1.</a:t>
            </a:r>
          </a:p>
        </p:txBody>
      </p:sp>
      <p:sp>
        <p:nvSpPr>
          <p:cNvPr id="3" name="Text Box 2">
            <a:extLst>
              <a:ext uri="{FF2B5EF4-FFF2-40B4-BE49-F238E27FC236}">
                <a16:creationId xmlns:a16="http://schemas.microsoft.com/office/drawing/2014/main" id="{011D2072-20D5-FB27-89B9-1A9B3BC98E1C}"/>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 (50%)</a:t>
            </a:r>
            <a:endParaRPr lang="es-CL" b="1" dirty="0">
              <a:solidFill>
                <a:schemeClr val="accent2"/>
              </a:solidFill>
              <a:latin typeface="Trebuchet MS" charset="0"/>
            </a:endParaRPr>
          </a:p>
        </p:txBody>
      </p:sp>
    </p:spTree>
    <p:extLst>
      <p:ext uri="{BB962C8B-B14F-4D97-AF65-F5344CB8AC3E}">
        <p14:creationId xmlns:p14="http://schemas.microsoft.com/office/powerpoint/2010/main" val="3355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97E9-CF53-E304-FC05-5CAF8044640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2AD3A43-1C16-02F3-5EA8-CE56DFA14651}"/>
              </a:ext>
            </a:extLst>
          </p:cNvPr>
          <p:cNvSpPr txBox="1"/>
          <p:nvPr/>
        </p:nvSpPr>
        <p:spPr>
          <a:xfrm>
            <a:off x="88134" y="1643866"/>
            <a:ext cx="9055866" cy="5262979"/>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solidFill>
                  <a:schemeClr val="accent2"/>
                </a:solidFill>
              </a:rPr>
              <a:t>En la semana de exámenes, habrá un Examen Final INDIVIDUAL que entra toda la materia del curso.</a:t>
            </a:r>
          </a:p>
          <a:p>
            <a:pPr marL="342900" indent="-342900">
              <a:buFont typeface="Arial" panose="020B0604020202020204" pitchFamily="34" charset="0"/>
              <a:buChar char="•"/>
            </a:pPr>
            <a:r>
              <a:rPr lang="es-ES_tradnl" sz="2400" dirty="0">
                <a:solidFill>
                  <a:schemeClr val="accent2"/>
                </a:solidFill>
              </a:rPr>
              <a:t>La fecha y hora están definidos por la DIPRE.</a:t>
            </a:r>
          </a:p>
          <a:p>
            <a:pPr marL="342900" indent="-342900">
              <a:buFont typeface="Arial" panose="020B0604020202020204" pitchFamily="34" charset="0"/>
              <a:buChar char="•"/>
            </a:pPr>
            <a:r>
              <a:rPr lang="es-ES_tradnl" sz="2400" dirty="0">
                <a:solidFill>
                  <a:schemeClr val="accent2"/>
                </a:solidFill>
              </a:rPr>
              <a:t>No hay eximición.</a:t>
            </a:r>
          </a:p>
          <a:p>
            <a:pPr marL="342900" indent="-342900">
              <a:buFont typeface="Arial" panose="020B0604020202020204" pitchFamily="34" charset="0"/>
              <a:buChar char="•"/>
            </a:pPr>
            <a:r>
              <a:rPr lang="es-ES_tradnl" sz="2400" dirty="0">
                <a:solidFill>
                  <a:schemeClr val="accent2"/>
                </a:solidFill>
              </a:rPr>
              <a:t>Si más de un 85% de los estudiantes contestan la encuesta docente final del curso, se podrá llevar un cuaderno de no más de 100 hojas con apuntes escritos a mano de la materia del curso (no se acepta impresiones, fotocopias, hojas sueltas, ni ningún tipo de reproducción, sólo un cuaderno escrito a mano).</a:t>
            </a:r>
          </a:p>
          <a:p>
            <a:pPr marL="342900" indent="-342900">
              <a:buFont typeface="Arial" panose="020B0604020202020204" pitchFamily="34" charset="0"/>
              <a:buChar char="•"/>
            </a:pPr>
            <a:r>
              <a:rPr lang="es-ES_tradnl" sz="2400" dirty="0">
                <a:solidFill>
                  <a:schemeClr val="accent2"/>
                </a:solidFill>
              </a:rPr>
              <a:t>En el examen no se admite ningún tipo de dispositivo electrónico.</a:t>
            </a:r>
          </a:p>
          <a:p>
            <a:pPr marL="342900" indent="-342900">
              <a:buFont typeface="Arial" panose="020B0604020202020204" pitchFamily="34" charset="0"/>
              <a:buChar char="•"/>
            </a:pPr>
            <a:endParaRPr lang="es-ES_tradnl" sz="2400" dirty="0">
              <a:solidFill>
                <a:schemeClr val="accent2"/>
              </a:solidFill>
            </a:endParaRPr>
          </a:p>
          <a:p>
            <a:pPr marL="342900" indent="-342900">
              <a:buFont typeface="Arial" panose="020B0604020202020204" pitchFamily="34" charset="0"/>
              <a:buChar char="•"/>
            </a:pPr>
            <a:endParaRPr lang="es-ES_tradnl" sz="2400" dirty="0">
              <a:solidFill>
                <a:schemeClr val="accent2"/>
              </a:solidFill>
            </a:endParaRPr>
          </a:p>
        </p:txBody>
      </p:sp>
      <p:sp>
        <p:nvSpPr>
          <p:cNvPr id="3" name="Text Box 2">
            <a:extLst>
              <a:ext uri="{FF2B5EF4-FFF2-40B4-BE49-F238E27FC236}">
                <a16:creationId xmlns:a16="http://schemas.microsoft.com/office/drawing/2014/main" id="{0F48AB43-F72A-3CA9-0FBE-60FC1DD7FD8D}"/>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a:solidFill>
                  <a:schemeClr val="accent2"/>
                </a:solidFill>
                <a:latin typeface="Trebuchet MS" charset="0"/>
              </a:rPr>
              <a:t>Examen Final (30%)</a:t>
            </a:r>
            <a:endParaRPr lang="es-CL" b="1" dirty="0">
              <a:solidFill>
                <a:schemeClr val="accent2"/>
              </a:solidFill>
              <a:latin typeface="Trebuchet MS" charset="0"/>
            </a:endParaRPr>
          </a:p>
        </p:txBody>
      </p:sp>
    </p:spTree>
    <p:extLst>
      <p:ext uri="{BB962C8B-B14F-4D97-AF65-F5344CB8AC3E}">
        <p14:creationId xmlns:p14="http://schemas.microsoft.com/office/powerpoint/2010/main" val="205737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3108543"/>
          </a:xfrm>
          <a:prstGeom prst="rect">
            <a:avLst/>
          </a:prstGeom>
        </p:spPr>
        <p:txBody>
          <a:bodyPr wrap="square">
            <a:spAutoFit/>
          </a:bodyPr>
          <a:lstStyle/>
          <a:p>
            <a:endParaRPr lang="es-ES_tradnl" sz="2800" i="1" dirty="0">
              <a:solidFill>
                <a:srgbClr val="0070C0"/>
              </a:solidFill>
            </a:endParaRPr>
          </a:p>
          <a:p>
            <a:r>
              <a:rPr lang="es-ES_tradnl" sz="2800" b="0" i="1" dirty="0">
                <a:solidFill>
                  <a:srgbClr val="0070C0"/>
                </a:solidFill>
                <a:effectLst/>
                <a:latin typeface="Lato Extended"/>
              </a:rPr>
              <a:t>Como este curso tiene muchas personas (alrededor de 150), se han definido varias reglas que como estudiante debes conocer bien. </a:t>
            </a:r>
          </a:p>
          <a:p>
            <a:endParaRPr lang="es-ES_tradnl" sz="2800" i="1" dirty="0">
              <a:solidFill>
                <a:srgbClr val="0070C0"/>
              </a:solidFill>
              <a:latin typeface="Lato Extended"/>
            </a:endParaRPr>
          </a:p>
          <a:p>
            <a:r>
              <a:rPr lang="es-ES_tradnl" sz="2800" b="0" i="1" dirty="0">
                <a:solidFill>
                  <a:srgbClr val="0070C0"/>
                </a:solidFill>
                <a:effectLst/>
                <a:latin typeface="Lato Extended"/>
              </a:rPr>
              <a:t>Son pocas reglas y muy simples pero es necesario tenerlas en consideración.</a:t>
            </a:r>
            <a:r>
              <a:rPr lang="es-ES_tradnl" sz="2800" dirty="0">
                <a:solidFill>
                  <a:srgbClr val="0070C0"/>
                </a:solidFill>
              </a:rPr>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313448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
        <p:nvSpPr>
          <p:cNvPr id="2" name="Text Box 2">
            <a:extLst>
              <a:ext uri="{FF2B5EF4-FFF2-40B4-BE49-F238E27FC236}">
                <a16:creationId xmlns:a16="http://schemas.microsoft.com/office/drawing/2014/main" id="{F5FE8045-116E-29F6-1915-A75934AD1D4B}"/>
              </a:ext>
            </a:extLst>
          </p:cNvPr>
          <p:cNvSpPr txBox="1">
            <a:spLocks noChangeArrowheads="1"/>
          </p:cNvSpPr>
          <p:nvPr/>
        </p:nvSpPr>
        <p:spPr bwMode="auto">
          <a:xfrm>
            <a:off x="498475" y="921102"/>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a:t>
            </a:r>
            <a:r>
              <a:rPr lang="es-ES" sz="2400" dirty="0">
                <a:solidFill>
                  <a:srgbClr val="FF9300"/>
                </a:solidFill>
                <a:latin typeface="Trebuchet MS" charset="0"/>
              </a:rPr>
              <a:t>El problema consiste en asignar automáticamente a una clase una muestra según las mediciones realizadas sobre la muestra.</a:t>
            </a:r>
            <a:r>
              <a:rPr lang="es-ES" sz="2400" dirty="0">
                <a:solidFill>
                  <a:schemeClr val="accent2"/>
                </a:solidFill>
                <a:latin typeface="Trebuchet MS" charset="0"/>
              </a:rPr>
              <a:t>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ext&#10;&#10;Description automatically generated">
            <a:extLst>
              <a:ext uri="{FF2B5EF4-FFF2-40B4-BE49-F238E27FC236}">
                <a16:creationId xmlns:a16="http://schemas.microsoft.com/office/drawing/2014/main" id="{CE61FAE4-E227-6F65-3DB2-B6EBDAEBF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8" y="2529163"/>
            <a:ext cx="9010323" cy="2736011"/>
          </a:xfrm>
          <a:prstGeom prst="rect">
            <a:avLst/>
          </a:prstGeom>
        </p:spPr>
      </p:pic>
      <p:sp>
        <p:nvSpPr>
          <p:cNvPr id="4" name="Rectangle 3">
            <a:extLst>
              <a:ext uri="{FF2B5EF4-FFF2-40B4-BE49-F238E27FC236}">
                <a16:creationId xmlns:a16="http://schemas.microsoft.com/office/drawing/2014/main" id="{4B15154A-C9CA-9827-AEBF-9F58BE24233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657667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6" name="Picture 5" descr="A white text on a white background&#10;&#10;Description automatically generated">
            <a:extLst>
              <a:ext uri="{FF2B5EF4-FFF2-40B4-BE49-F238E27FC236}">
                <a16:creationId xmlns:a16="http://schemas.microsoft.com/office/drawing/2014/main" id="{A5061A5E-CCDF-E525-8A8C-A71B95A84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49" y="1497350"/>
            <a:ext cx="8523553" cy="4755966"/>
          </a:xfrm>
          <a:prstGeom prst="rect">
            <a:avLst/>
          </a:prstGeom>
        </p:spPr>
      </p:pic>
    </p:spTree>
    <p:extLst>
      <p:ext uri="{BB962C8B-B14F-4D97-AF65-F5344CB8AC3E}">
        <p14:creationId xmlns:p14="http://schemas.microsoft.com/office/powerpoint/2010/main" val="24987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FDA979CF-715F-16B7-A606-0D17E3C6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8" y="1700181"/>
            <a:ext cx="9045238" cy="4452110"/>
          </a:xfrm>
          <a:prstGeom prst="rect">
            <a:avLst/>
          </a:prstGeom>
        </p:spPr>
      </p:pic>
    </p:spTree>
    <p:extLst>
      <p:ext uri="{BB962C8B-B14F-4D97-AF65-F5344CB8AC3E}">
        <p14:creationId xmlns:p14="http://schemas.microsoft.com/office/powerpoint/2010/main" val="576655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and blue text on a white background&#10;&#10;Description automatically generated">
            <a:extLst>
              <a:ext uri="{FF2B5EF4-FFF2-40B4-BE49-F238E27FC236}">
                <a16:creationId xmlns:a16="http://schemas.microsoft.com/office/drawing/2014/main" id="{EF17F250-8832-56D6-2613-364881EAA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4594"/>
            <a:ext cx="9134330" cy="3764825"/>
          </a:xfrm>
          <a:prstGeom prst="rect">
            <a:avLst/>
          </a:prstGeom>
        </p:spPr>
      </p:pic>
    </p:spTree>
    <p:extLst>
      <p:ext uri="{BB962C8B-B14F-4D97-AF65-F5344CB8AC3E}">
        <p14:creationId xmlns:p14="http://schemas.microsoft.com/office/powerpoint/2010/main" val="986093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text on a black background&#10;&#10;Description automatically generated">
            <a:extLst>
              <a:ext uri="{FF2B5EF4-FFF2-40B4-BE49-F238E27FC236}">
                <a16:creationId xmlns:a16="http://schemas.microsoft.com/office/drawing/2014/main" id="{7AC7D013-D420-26E5-6B88-9C381B917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23494"/>
            <a:ext cx="8013495" cy="6811011"/>
          </a:xfrm>
          <a:prstGeom prst="rect">
            <a:avLst/>
          </a:prstGeom>
        </p:spPr>
      </p:pic>
    </p:spTree>
    <p:extLst>
      <p:ext uri="{BB962C8B-B14F-4D97-AF65-F5344CB8AC3E}">
        <p14:creationId xmlns:p14="http://schemas.microsoft.com/office/powerpoint/2010/main" val="731828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1C1C40B0-8685-45CA-61F3-10514FDA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6126"/>
            <a:ext cx="7772400" cy="3035534"/>
          </a:xfrm>
          <a:prstGeom prst="rect">
            <a:avLst/>
          </a:prstGeom>
        </p:spPr>
      </p:pic>
    </p:spTree>
    <p:extLst>
      <p:ext uri="{BB962C8B-B14F-4D97-AF65-F5344CB8AC3E}">
        <p14:creationId xmlns:p14="http://schemas.microsoft.com/office/powerpoint/2010/main" val="2767068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5" name="Picture 4" descr="A close-up of a white background&#10;&#10;Description automatically generated">
            <a:extLst>
              <a:ext uri="{FF2B5EF4-FFF2-40B4-BE49-F238E27FC236}">
                <a16:creationId xmlns:a16="http://schemas.microsoft.com/office/drawing/2014/main" id="{5BA1CA1E-66D8-75F7-647B-963ABC9D7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2006418"/>
            <a:ext cx="8447193" cy="2845163"/>
          </a:xfrm>
          <a:prstGeom prst="rect">
            <a:avLst/>
          </a:prstGeom>
        </p:spPr>
      </p:pic>
    </p:spTree>
    <p:extLst>
      <p:ext uri="{BB962C8B-B14F-4D97-AF65-F5344CB8AC3E}">
        <p14:creationId xmlns:p14="http://schemas.microsoft.com/office/powerpoint/2010/main" val="3548672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2" name="Picture 1">
            <a:extLst>
              <a:ext uri="{FF2B5EF4-FFF2-40B4-BE49-F238E27FC236}">
                <a16:creationId xmlns:a16="http://schemas.microsoft.com/office/drawing/2014/main" id="{0B5E7921-8562-0E17-2EC2-EE0A910C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6" y="1799378"/>
            <a:ext cx="8904618" cy="3288813"/>
          </a:xfrm>
          <a:prstGeom prst="rect">
            <a:avLst/>
          </a:prstGeom>
        </p:spPr>
      </p:pic>
      <p:pic>
        <p:nvPicPr>
          <p:cNvPr id="7" name="Picture 6">
            <a:extLst>
              <a:ext uri="{FF2B5EF4-FFF2-40B4-BE49-F238E27FC236}">
                <a16:creationId xmlns:a16="http://schemas.microsoft.com/office/drawing/2014/main" id="{B43813CA-1FB8-D38B-73E6-9415A7649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324" y="5320276"/>
            <a:ext cx="6184900" cy="317500"/>
          </a:xfrm>
          <a:prstGeom prst="rect">
            <a:avLst/>
          </a:prstGeom>
        </p:spPr>
      </p:pic>
    </p:spTree>
    <p:extLst>
      <p:ext uri="{BB962C8B-B14F-4D97-AF65-F5344CB8AC3E}">
        <p14:creationId xmlns:p14="http://schemas.microsoft.com/office/powerpoint/2010/main" val="9739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38F8E-80F5-7064-28BE-F7E4557CC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03157"/>
            <a:ext cx="8686925" cy="1759127"/>
          </a:xfrm>
          <a:prstGeom prst="rect">
            <a:avLst/>
          </a:prstGeom>
        </p:spPr>
      </p:pic>
      <p:sp>
        <p:nvSpPr>
          <p:cNvPr id="3" name="Rectangle 2">
            <a:extLst>
              <a:ext uri="{FF2B5EF4-FFF2-40B4-BE49-F238E27FC236}">
                <a16:creationId xmlns:a16="http://schemas.microsoft.com/office/drawing/2014/main" id="{BA9A7253-C6B4-1F8E-8501-E80CF5B00A4E}"/>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779727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2E7B4B-2728-E1D0-6BA5-81028DA4642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A close-up of a document&#10;&#10;Description automatically generated">
            <a:extLst>
              <a:ext uri="{FF2B5EF4-FFF2-40B4-BE49-F238E27FC236}">
                <a16:creationId xmlns:a16="http://schemas.microsoft.com/office/drawing/2014/main" id="{B012C430-5C82-526F-E194-055DB63B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9" y="1574331"/>
            <a:ext cx="7772400" cy="4030467"/>
          </a:xfrm>
          <a:prstGeom prst="rect">
            <a:avLst/>
          </a:prstGeom>
        </p:spPr>
      </p:pic>
    </p:spTree>
    <p:extLst>
      <p:ext uri="{BB962C8B-B14F-4D97-AF65-F5344CB8AC3E}">
        <p14:creationId xmlns:p14="http://schemas.microsoft.com/office/powerpoint/2010/main" val="210547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7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Tree>
    <p:extLst>
      <p:ext uri="{BB962C8B-B14F-4D97-AF65-F5344CB8AC3E}">
        <p14:creationId xmlns:p14="http://schemas.microsoft.com/office/powerpoint/2010/main" val="313642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757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862870"/>
          </a:xfrm>
          <a:prstGeom prst="rect">
            <a:avLst/>
          </a:prstGeom>
          <a:noFill/>
          <a:ln w="9525">
            <a:noFill/>
            <a:miter lim="800000"/>
            <a:headEnd/>
            <a:tailEnd/>
          </a:ln>
        </p:spPr>
        <p:txBody>
          <a:bodyPr wrap="square">
            <a:prstTxWarp prst="textNoShape">
              <a:avLst/>
            </a:prstTxWarp>
            <a:spAutoFit/>
          </a:bodyPr>
          <a:lstStyle/>
          <a:p>
            <a:pPr marL="342900" lvl="0" indent="-342900">
              <a:spcAft>
                <a:spcPts val="1200"/>
              </a:spcAft>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3170099"/>
          </a:xfrm>
          <a:prstGeom prst="rect">
            <a:avLst/>
          </a:prstGeom>
          <a:noFill/>
          <a:ln w="9525">
            <a:noFill/>
            <a:miter lim="800000"/>
            <a:headEnd/>
            <a:tailEnd/>
          </a:ln>
        </p:spPr>
        <p:txBody>
          <a:bodyPr wrap="square">
            <a:prstTxWarp prst="textNoShape">
              <a:avLst/>
            </a:prstTxWarp>
            <a:spAutoFit/>
          </a:bodyPr>
          <a:lstStyle/>
          <a:p>
            <a:pPr marL="457200" lvl="0" indent="-457200">
              <a:spcAft>
                <a:spcPts val="1200"/>
              </a:spcAft>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Diseñar un sistema automático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9269</TotalTime>
  <Words>1774</Words>
  <Application>Microsoft Macintosh PowerPoint</Application>
  <PresentationFormat>On-screen Show (4:3)</PresentationFormat>
  <Paragraphs>233</Paragraphs>
  <Slides>40</Slides>
  <Notes>21</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Consolas</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115</cp:revision>
  <dcterms:created xsi:type="dcterms:W3CDTF">2012-08-01T13:57:31Z</dcterms:created>
  <dcterms:modified xsi:type="dcterms:W3CDTF">2025-03-11T13:32:56Z</dcterms:modified>
</cp:coreProperties>
</file>